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  <p:sldMasterId id="2147483725" r:id="rId6"/>
    <p:sldMasterId id="2147483737" r:id="rId7"/>
  </p:sldMasterIdLst>
  <p:sldIdLst>
    <p:sldId id="256" r:id="rId8"/>
    <p:sldId id="257" r:id="rId9"/>
    <p:sldId id="258" r:id="rId10"/>
    <p:sldId id="259" r:id="rId11"/>
    <p:sldId id="260" r:id="rId12"/>
    <p:sldId id="263" r:id="rId13"/>
    <p:sldId id="265" r:id="rId14"/>
    <p:sldId id="262" r:id="rId15"/>
    <p:sldId id="261" r:id="rId16"/>
    <p:sldId id="264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0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1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97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5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5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4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6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6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92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3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8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6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1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7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7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5013177"/>
            <a:ext cx="9889099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79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9616" y="51940"/>
            <a:ext cx="9313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2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04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1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53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4801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48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67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64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7056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7290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41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6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72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1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70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33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8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66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81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84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5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84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57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5373216"/>
            <a:ext cx="864096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1" y="45856"/>
            <a:ext cx="117133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335360" y="1340768"/>
            <a:ext cx="9025003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2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86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09893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26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569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88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66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78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693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6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26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2621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64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5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presentation-creation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3332BA-C74C-4CBD-A95C-CAB59896AF92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16F6-8E39-4C0B-90AF-7FFAC239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68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5062-F8D4-4CB9-A1C8-4562B487D02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51940"/>
            <a:ext cx="9313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1" y="1999382"/>
            <a:ext cx="110550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E84D-F0D8-4E59-8843-13D36D28085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4464051" y="6237288"/>
            <a:ext cx="2450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hlinkClick r:id="rId13"/>
              </a:rPr>
              <a:t>Powerpoint Templates</a:t>
            </a:r>
            <a:endParaRPr lang="fr-FR" sz="1800"/>
          </a:p>
        </p:txBody>
      </p:sp>
      <p:pic>
        <p:nvPicPr>
          <p:cNvPr id="1055" name="Picture 31" descr="ezr zgf harz rtu  u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37540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ED7403"/>
                </a:solidFill>
              </a:rPr>
              <a:t>Page </a:t>
            </a:r>
            <a:fld id="{6A2AFFB8-5470-445D-B977-33C05DF81627}" type="slidenum">
              <a:rPr lang="fr-FR" sz="1800" b="1">
                <a:solidFill>
                  <a:srgbClr val="ED7403"/>
                </a:solidFill>
              </a:rPr>
              <a:pPr/>
              <a:t>‹#›</a:t>
            </a:fld>
            <a:endParaRPr lang="fr-FR" sz="1800" b="1">
              <a:solidFill>
                <a:srgbClr val="ED74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E84D-F0D8-4E59-8843-13D36D28085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1" y="45856"/>
            <a:ext cx="117133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9025003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57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800" y="1386348"/>
            <a:ext cx="10363200" cy="4652502"/>
          </a:xfrm>
        </p:spPr>
        <p:txBody>
          <a:bodyPr/>
          <a:lstStyle/>
          <a:p>
            <a:pPr algn="ctr"/>
            <a:r>
              <a:rPr lang="ru-RU" sz="4800" b="1" dirty="0" err="1">
                <a:solidFill>
                  <a:schemeClr val="bg2">
                    <a:lumMod val="50000"/>
                  </a:schemeClr>
                </a:solidFill>
              </a:rPr>
              <a:t>Колоректальный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</a:rPr>
              <a:t> рак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– беда современного общества.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9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634" y="256674"/>
            <a:ext cx="5325979" cy="715962"/>
          </a:xfrm>
        </p:spPr>
        <p:txBody>
          <a:bodyPr/>
          <a:lstStyle/>
          <a:p>
            <a:r>
              <a:rPr lang="ru-RU" b="1" dirty="0" smtClean="0"/>
              <a:t>Профилактика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639" y="972636"/>
            <a:ext cx="10754084" cy="5045435"/>
          </a:xfrm>
        </p:spPr>
        <p:txBody>
          <a:bodyPr/>
          <a:lstStyle/>
          <a:p>
            <a:r>
              <a:rPr lang="ru-RU" sz="2800" dirty="0" smtClean="0"/>
              <a:t>Откажитесь от вредных привычек </a:t>
            </a:r>
            <a:r>
              <a:rPr lang="ru-RU" sz="2800" dirty="0"/>
              <a:t>(курение, алкоголь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Регулярно двигайтесь, умеренная физическая нагрузка снижает риск возникновения большинства видов рака и сердечно-сосудистых заболеваний;</a:t>
            </a:r>
          </a:p>
          <a:p>
            <a:r>
              <a:rPr lang="ru-RU" sz="2800" dirty="0" smtClean="0"/>
              <a:t>Поддерживайте </a:t>
            </a:r>
            <a:r>
              <a:rPr lang="ru-RU" sz="2800" dirty="0"/>
              <a:t>оптимальный вес тела. </a:t>
            </a:r>
            <a:endParaRPr lang="ru-RU" sz="2800" dirty="0" smtClean="0"/>
          </a:p>
          <a:p>
            <a:r>
              <a:rPr lang="ru-RU" sz="2800" dirty="0" smtClean="0"/>
              <a:t>Уравновешивайте </a:t>
            </a:r>
            <a:r>
              <a:rPr lang="ru-RU" sz="2800" dirty="0"/>
              <a:t>калорийность пищи и вашу физическую активность</a:t>
            </a:r>
            <a:r>
              <a:rPr lang="ru-RU" sz="2800" dirty="0" smtClean="0"/>
              <a:t>.</a:t>
            </a:r>
          </a:p>
          <a:p>
            <a:pPr algn="r"/>
            <a:r>
              <a:rPr lang="ru-RU" sz="2800" dirty="0" smtClean="0"/>
              <a:t>Питайтесь правильно. Помните</a:t>
            </a:r>
            <a:r>
              <a:rPr lang="ru-RU" sz="2800" dirty="0"/>
              <a:t>, что ни одна отдельно взятая группа продуктов не обеспечивает организм всеми необходимыми пищевыми веществами. Питайтесь разнообразно, пейте не менее 2 литров воды в день;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737" y="561821"/>
            <a:ext cx="9753600" cy="572139"/>
          </a:xfrm>
        </p:spPr>
        <p:txBody>
          <a:bodyPr/>
          <a:lstStyle/>
          <a:p>
            <a:r>
              <a:rPr lang="ru-RU" sz="3600" b="1" dirty="0"/>
              <a:t>Здоровые советы: как питаться правильно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966019"/>
            <a:ext cx="10785987" cy="5891981"/>
          </a:xfrm>
        </p:spPr>
        <p:txBody>
          <a:bodyPr/>
          <a:lstStyle/>
          <a:p>
            <a:r>
              <a:rPr lang="ru-RU" sz="1800" dirty="0" smtClean="0"/>
              <a:t>запекайте</a:t>
            </a:r>
            <a:r>
              <a:rPr lang="ru-RU" sz="1800" dirty="0"/>
              <a:t>, отваривайте мясо и овощи, вместо того, чтобы их обжаривать. Так намного вкуснее и полезнее!</a:t>
            </a:r>
          </a:p>
          <a:p>
            <a:r>
              <a:rPr lang="ru-RU" sz="1800" dirty="0"/>
              <a:t>перед готовкой опрыскивайте овощи и мясо маслом, а не смазывайте им сковороду;</a:t>
            </a:r>
          </a:p>
          <a:p>
            <a:r>
              <a:rPr lang="ru-RU" sz="1800" dirty="0"/>
              <a:t>срезайте весь жир с мяса и снимайте кожу с курицы до их приготовления. Вкус от этого не изменится!</a:t>
            </a:r>
          </a:p>
          <a:p>
            <a:r>
              <a:rPr lang="ru-RU" sz="1800" dirty="0"/>
              <a:t>отдавайте предпочтение низкокалорийным мясным продуктам. Ограничьте употребление сливочного масла, используйте растительные масла;</a:t>
            </a:r>
          </a:p>
          <a:p>
            <a:r>
              <a:rPr lang="ru-RU" sz="1800" dirty="0" smtClean="0"/>
              <a:t>каждый </a:t>
            </a:r>
            <a:r>
              <a:rPr lang="ru-RU" sz="1800" dirty="0"/>
              <a:t>день включайте в свой рацион от 3 до 5 порций фруктов и овощей (1 порция – это, например, 1 яблоко или груша);</a:t>
            </a:r>
          </a:p>
          <a:p>
            <a:r>
              <a:rPr lang="ru-RU" sz="1800" dirty="0"/>
              <a:t>для восполнения в организме дефицита кальция каждый день употребляйте кисломолочные продукты. Кальций защищает от возникновения рака толстой кишки;</a:t>
            </a:r>
          </a:p>
          <a:p>
            <a:r>
              <a:rPr lang="ru-RU" sz="1800" dirty="0"/>
              <a:t>каждый день съедайте от 2 до 4 порций грубо-волокнистой пищи (1 порция – это, например, 150 грамм сельдерея);</a:t>
            </a:r>
          </a:p>
          <a:p>
            <a:pPr algn="r"/>
            <a:r>
              <a:rPr lang="ru-RU" sz="1800" dirty="0"/>
              <a:t>употребление в пищу хлеба с отрубями, необработанного риса, макаронных изделий из твердых сортов пшеницы предотвращают риск возникновения рака толстой кишки;</a:t>
            </a:r>
          </a:p>
          <a:p>
            <a:pPr algn="r"/>
            <a:r>
              <a:rPr lang="ru-RU" sz="1800" dirty="0"/>
              <a:t>ограничивайте потребление сахара, кондитерских изделий и поваренной соли;</a:t>
            </a:r>
          </a:p>
          <a:p>
            <a:pPr algn="r"/>
            <a:r>
              <a:rPr lang="ru-RU" sz="1800" dirty="0"/>
              <a:t>откажитесь от употребления сладких газированных напитков;</a:t>
            </a:r>
          </a:p>
          <a:p>
            <a:pPr algn="r"/>
            <a:r>
              <a:rPr lang="ru-RU" sz="1800" dirty="0" smtClean="0"/>
              <a:t>питайтесь </a:t>
            </a:r>
            <a:r>
              <a:rPr lang="ru-RU" sz="1800" dirty="0"/>
              <a:t>небольшими порциями, но регулярно, не менее трех раз в день.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758" y="636923"/>
            <a:ext cx="7379368" cy="715962"/>
          </a:xfrm>
        </p:spPr>
        <p:txBody>
          <a:bodyPr/>
          <a:lstStyle/>
          <a:p>
            <a:r>
              <a:rPr lang="ru-RU" b="1" dirty="0" err="1"/>
              <a:t>Колоректальный</a:t>
            </a:r>
            <a:r>
              <a:rPr lang="ru-RU" b="1" dirty="0"/>
              <a:t> рак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1" y="1844842"/>
            <a:ext cx="9571788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Это понятие</a:t>
            </a:r>
            <a:r>
              <a:rPr lang="ru-RU" sz="4000" b="1" dirty="0"/>
              <a:t>, объединяющее злокачественные новообразования ободочной и прямой кишки, в 90% случаев являющиеся по морфологической структуре </a:t>
            </a:r>
            <a:r>
              <a:rPr lang="ru-RU" sz="4000" b="1" dirty="0" err="1"/>
              <a:t>аденокарциномой</a:t>
            </a:r>
            <a:r>
              <a:rPr lang="ru-RU" sz="40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717" y="256675"/>
            <a:ext cx="6096000" cy="946484"/>
          </a:xfrm>
        </p:spPr>
        <p:txBody>
          <a:bodyPr/>
          <a:lstStyle/>
          <a:p>
            <a:r>
              <a:rPr lang="ru-RU" b="1" dirty="0" smtClean="0"/>
              <a:t>СТАТИСТИКА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1327" y="1093920"/>
            <a:ext cx="9385151" cy="4668253"/>
          </a:xfrm>
        </p:spPr>
        <p:txBody>
          <a:bodyPr/>
          <a:lstStyle/>
          <a:p>
            <a:r>
              <a:rPr lang="ru-RU" sz="2800" dirty="0"/>
              <a:t>Согласно данным ВОЗ за 2020 г. </a:t>
            </a:r>
            <a:r>
              <a:rPr lang="ru-RU" sz="2800" dirty="0" err="1"/>
              <a:t>колоректальный</a:t>
            </a:r>
            <a:r>
              <a:rPr lang="ru-RU" sz="2800" dirty="0"/>
              <a:t> рак прочно занимает места как в пятерке лидеров по заболеваемости – ежегодно около миллиона новых случаев (оба пола), так и по смертности – 3-е место с 1,93 миллионами унесенных жизней ежегодно. </a:t>
            </a:r>
            <a:endParaRPr lang="ru-RU" sz="2800" dirty="0" smtClean="0"/>
          </a:p>
          <a:p>
            <a:r>
              <a:rPr lang="ru-RU" sz="2800" dirty="0" smtClean="0"/>
              <a:t>В структуре заболеваемости на территории Тверской области </a:t>
            </a:r>
            <a:r>
              <a:rPr lang="ru-RU" sz="2800" dirty="0" err="1" smtClean="0"/>
              <a:t>колоректальный</a:t>
            </a:r>
            <a:r>
              <a:rPr lang="ru-RU" sz="2800" dirty="0" smtClean="0"/>
              <a:t> рак в 2021г занимал 4е место и 3е место в структуре смертности от злокачественных новообразований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548" y="767486"/>
            <a:ext cx="9590118" cy="5049480"/>
          </a:xfrm>
        </p:spPr>
        <p:txBody>
          <a:bodyPr/>
          <a:lstStyle/>
          <a:p>
            <a:pPr algn="ctr"/>
            <a:r>
              <a:rPr lang="ru-RU" sz="3000" b="1" dirty="0" smtClean="0"/>
              <a:t>По данным онкологической службы заболеваемость </a:t>
            </a:r>
            <a:r>
              <a:rPr lang="ru-RU" sz="3000" b="1" dirty="0" err="1" smtClean="0"/>
              <a:t>колоректальным</a:t>
            </a:r>
            <a:r>
              <a:rPr lang="ru-RU" sz="3000" b="1" dirty="0" smtClean="0"/>
              <a:t> раком в Тверской области значительно выше российских показателей и показателей по ЦФО</a:t>
            </a:r>
          </a:p>
          <a:p>
            <a:pPr algn="ctr"/>
            <a:r>
              <a:rPr lang="ru-RU" sz="3000" b="1" dirty="0"/>
              <a:t>В 2021 году в Тверской области отмечен рост заболеваемости в разрезе локализаций опухоли в сравнении с 2020 годом при </a:t>
            </a:r>
            <a:r>
              <a:rPr lang="ru-RU" sz="3000" b="1" dirty="0" smtClean="0"/>
              <a:t>злокачественных новообразованиях ободочной и прямой кишки, как у мужчин, так и у женщин.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20002"/>
            <a:ext cx="9753600" cy="715962"/>
          </a:xfrm>
        </p:spPr>
        <p:txBody>
          <a:bodyPr/>
          <a:lstStyle/>
          <a:p>
            <a:r>
              <a:rPr lang="ru-RU" sz="4000" b="1" dirty="0" smtClean="0"/>
              <a:t>Тверская область , данные за 2021г.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524000"/>
            <a:ext cx="9753600" cy="4191000"/>
          </a:xfrm>
        </p:spPr>
        <p:txBody>
          <a:bodyPr/>
          <a:lstStyle/>
          <a:p>
            <a:r>
              <a:rPr lang="ru-RU" dirty="0" smtClean="0"/>
              <a:t>Около 50% случаев рака прямой кишки и 36% случаев рака ободочной кишки выявлено на поздних, запущенных стадиях</a:t>
            </a:r>
          </a:p>
          <a:p>
            <a:r>
              <a:rPr lang="ru-RU" dirty="0" smtClean="0"/>
              <a:t>Из них прожили </a:t>
            </a:r>
            <a:r>
              <a:rPr lang="ru-RU" dirty="0"/>
              <a:t>меньше года с момента установления </a:t>
            </a:r>
            <a:r>
              <a:rPr lang="ru-RU" dirty="0" smtClean="0"/>
              <a:t>диагноза 19% пациентов и 26% пациентов соответственно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14" y="112305"/>
            <a:ext cx="8855242" cy="1302427"/>
          </a:xfrm>
        </p:spPr>
        <p:txBody>
          <a:bodyPr/>
          <a:lstStyle/>
          <a:p>
            <a:pPr algn="ctr"/>
            <a:r>
              <a:rPr lang="ru-RU" sz="4000" b="1" dirty="0" smtClean="0"/>
              <a:t>Причины позднего выявления </a:t>
            </a:r>
            <a:r>
              <a:rPr lang="ru-RU" sz="4000" b="1" dirty="0" err="1" smtClean="0"/>
              <a:t>колоректального</a:t>
            </a:r>
            <a:r>
              <a:rPr lang="ru-RU" sz="4000" b="1" dirty="0" smtClean="0"/>
              <a:t> рака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834" y="1414732"/>
            <a:ext cx="9651900" cy="4891177"/>
          </a:xfrm>
        </p:spPr>
        <p:txBody>
          <a:bodyPr/>
          <a:lstStyle/>
          <a:p>
            <a:pPr algn="just"/>
            <a:r>
              <a:rPr lang="ru-RU" sz="2800" dirty="0" smtClean="0"/>
              <a:t>В 62% рак ободочной кишки протекает скрыто, но в остальных случаях – это несвоевременное обращение, отказ от обследований.</a:t>
            </a:r>
          </a:p>
          <a:p>
            <a:pPr algn="just"/>
            <a:r>
              <a:rPr lang="ru-RU" sz="2800" dirty="0" smtClean="0"/>
              <a:t>С раком прямой кишки – обратная ситуация – скрытое течение – это только 33% всех случаев! Остальные </a:t>
            </a:r>
            <a:r>
              <a:rPr lang="ru-RU" sz="2800" b="1" dirty="0" smtClean="0"/>
              <a:t>– 67% случаев приходятся на позднее обращение, отказ от обследований, игнорирование диспансеризации</a:t>
            </a:r>
          </a:p>
          <a:p>
            <a:pPr algn="just"/>
            <a:r>
              <a:rPr lang="ru-RU" sz="2400" b="1" i="1" dirty="0"/>
              <a:t>Процент ошибок медицинских работников в диагностике злокачественных новообразований в 2021 году  составил 1,0% (2020г. – 2,1%);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57" y="267369"/>
            <a:ext cx="8249055" cy="715962"/>
          </a:xfrm>
        </p:spPr>
        <p:txBody>
          <a:bodyPr/>
          <a:lstStyle/>
          <a:p>
            <a:r>
              <a:rPr lang="ru-RU" b="1" dirty="0" smtClean="0"/>
              <a:t>Что должно насторожить?!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928" y="1147864"/>
            <a:ext cx="9896272" cy="5306438"/>
          </a:xfrm>
        </p:spPr>
        <p:txBody>
          <a:bodyPr/>
          <a:lstStyle/>
          <a:p>
            <a:r>
              <a:rPr lang="ru-RU" sz="2400" dirty="0"/>
              <a:t>снижение показателей гемоглобина (анемия</a:t>
            </a:r>
            <a:r>
              <a:rPr lang="ru-RU" sz="2400" dirty="0" smtClean="0"/>
              <a:t>),</a:t>
            </a:r>
          </a:p>
          <a:p>
            <a:r>
              <a:rPr lang="ru-RU" sz="2400" dirty="0" smtClean="0"/>
              <a:t>умеренные </a:t>
            </a:r>
            <a:r>
              <a:rPr lang="ru-RU" sz="2400" dirty="0"/>
              <a:t>боли в подвздошной области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примесь </a:t>
            </a:r>
            <a:r>
              <a:rPr lang="ru-RU" sz="2400" dirty="0"/>
              <a:t>крови или слизи в кале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чередование </a:t>
            </a:r>
            <a:r>
              <a:rPr lang="ru-RU" sz="2400" dirty="0"/>
              <a:t>поносов и запоров, </a:t>
            </a:r>
            <a:endParaRPr lang="ru-RU" sz="2400" dirty="0" smtClean="0"/>
          </a:p>
          <a:p>
            <a:r>
              <a:rPr lang="ru-RU" sz="2400" dirty="0" smtClean="0"/>
              <a:t>резкое </a:t>
            </a:r>
            <a:r>
              <a:rPr lang="ru-RU" sz="2400" dirty="0"/>
              <a:t>снижение массы тела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признаки общей интоксикации организма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/>
              <a:t>Особое внимание стоит обратить на </a:t>
            </a:r>
            <a:r>
              <a:rPr lang="ru-RU" sz="2400" dirty="0" err="1"/>
              <a:t>полипоз</a:t>
            </a:r>
            <a:r>
              <a:rPr lang="ru-RU" sz="2400" dirty="0"/>
              <a:t> кишечника - некоторые виды полипов, а именно тубулярные, зубчатые и </a:t>
            </a:r>
            <a:r>
              <a:rPr lang="ru-RU" sz="2400" dirty="0" err="1"/>
              <a:t>виллезные</a:t>
            </a:r>
            <a:r>
              <a:rPr lang="ru-RU" sz="2400" dirty="0"/>
              <a:t> аденомы, имеют высокий риск переродиться в рак. Их обязательно нужно удалять. </a:t>
            </a:r>
            <a:r>
              <a:rPr lang="ru-RU" sz="2400" dirty="0" smtClean="0"/>
              <a:t>В </a:t>
            </a:r>
            <a:r>
              <a:rPr lang="ru-RU" sz="2400" dirty="0"/>
              <a:t>любом случае при удалении полипа врач обязан отдать его на гистологическое исследование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285" y="267369"/>
            <a:ext cx="8742947" cy="715962"/>
          </a:xfrm>
        </p:spPr>
        <p:txBody>
          <a:bodyPr/>
          <a:lstStyle/>
          <a:p>
            <a:r>
              <a:rPr lang="ru-RU" b="1" dirty="0" smtClean="0"/>
              <a:t>Что делать, чтоб не опоздать?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1106905"/>
            <a:ext cx="10454106" cy="5181599"/>
          </a:xfrm>
        </p:spPr>
        <p:txBody>
          <a:bodyPr/>
          <a:lstStyle/>
          <a:p>
            <a:r>
              <a:rPr lang="ru-RU" sz="2400" dirty="0"/>
              <a:t>Для того чтобы обнаружить заболевание на ранних стадиях, до появления симптомов, необходимо проходить регулярные </a:t>
            </a:r>
            <a:r>
              <a:rPr lang="ru-RU" sz="2400" dirty="0" err="1"/>
              <a:t>скрининговые</a:t>
            </a:r>
            <a:r>
              <a:rPr lang="ru-RU" sz="2400" dirty="0"/>
              <a:t> </a:t>
            </a:r>
            <a:r>
              <a:rPr lang="ru-RU" sz="2400" dirty="0" smtClean="0"/>
              <a:t>обследования - </a:t>
            </a:r>
            <a:r>
              <a:rPr lang="ru-RU" sz="2400" dirty="0" smtClean="0"/>
              <a:t>иммунохимический </a:t>
            </a:r>
            <a:r>
              <a:rPr lang="ru-RU" sz="2400" dirty="0"/>
              <a:t>тест кала на скрытую </a:t>
            </a:r>
            <a:r>
              <a:rPr lang="ru-RU" sz="2400" dirty="0" smtClean="0"/>
              <a:t>кровь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рамках диспансеризации с 40 до 64 лет это исследование проводится 1 раз в 2 года, а с 65 лет до 75 — каждый год. 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в семейном анамнезе есть ближайшие родственники (мама, папа, бабушка, дедушка), которые страдали </a:t>
            </a:r>
            <a:r>
              <a:rPr lang="ru-RU" sz="2400" dirty="0" err="1"/>
              <a:t>колоректальным</a:t>
            </a:r>
            <a:r>
              <a:rPr lang="ru-RU" sz="2400" dirty="0"/>
              <a:t> раком, то выполнять скрининг нужно начинать на 5 лет раньше, то есть с 35 лет</a:t>
            </a:r>
            <a:r>
              <a:rPr lang="ru-RU" sz="2400" dirty="0" smtClean="0"/>
              <a:t>.</a:t>
            </a:r>
          </a:p>
          <a:p>
            <a:pPr algn="r"/>
            <a:r>
              <a:rPr lang="ru-RU" sz="2400" dirty="0" smtClean="0"/>
              <a:t>Если </a:t>
            </a:r>
            <a:r>
              <a:rPr lang="ru-RU" sz="2400" dirty="0"/>
              <a:t>тест положительный (в кале присутствует кровь), то это является прямым показанием к процедуре </a:t>
            </a:r>
            <a:r>
              <a:rPr lang="ru-RU" sz="2400" dirty="0" err="1"/>
              <a:t>колоноскопии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139" y="256674"/>
            <a:ext cx="4957011" cy="715962"/>
          </a:xfrm>
        </p:spPr>
        <p:txBody>
          <a:bodyPr/>
          <a:lstStyle/>
          <a:p>
            <a:r>
              <a:rPr lang="ru-RU" b="1" dirty="0" smtClean="0"/>
              <a:t>Факторы риска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628" y="972636"/>
            <a:ext cx="9801726" cy="5252872"/>
          </a:xfrm>
        </p:spPr>
        <p:txBody>
          <a:bodyPr/>
          <a:lstStyle/>
          <a:p>
            <a:r>
              <a:rPr lang="ru-RU" sz="2800" dirty="0" smtClean="0"/>
              <a:t>наличие </a:t>
            </a:r>
            <a:r>
              <a:rPr lang="ru-RU" sz="2800" dirty="0"/>
              <a:t>в органах пищеварительной </a:t>
            </a:r>
            <a:r>
              <a:rPr lang="ru-RU" sz="2800" dirty="0" smtClean="0"/>
              <a:t>системы хронических воспалительных процессов: полипов, болезни </a:t>
            </a:r>
            <a:r>
              <a:rPr lang="ru-RU" sz="2800" dirty="0"/>
              <a:t>Крона, </a:t>
            </a:r>
            <a:r>
              <a:rPr lang="ru-RU" sz="2800" dirty="0" smtClean="0"/>
              <a:t>хронического колита </a:t>
            </a:r>
            <a:r>
              <a:rPr lang="ru-RU" sz="2800" dirty="0"/>
              <a:t>и </a:t>
            </a:r>
            <a:r>
              <a:rPr lang="ru-RU" sz="2800" dirty="0" smtClean="0"/>
              <a:t>пр.</a:t>
            </a:r>
          </a:p>
          <a:p>
            <a:r>
              <a:rPr lang="ru-RU" sz="2800" dirty="0" smtClean="0"/>
              <a:t>генетическая или наследственная </a:t>
            </a:r>
            <a:r>
              <a:rPr lang="ru-RU" sz="2800" dirty="0"/>
              <a:t>предрасположенность, </a:t>
            </a:r>
            <a:endParaRPr lang="ru-RU" sz="2800" dirty="0" smtClean="0"/>
          </a:p>
          <a:p>
            <a:r>
              <a:rPr lang="ru-RU" sz="2800" dirty="0" smtClean="0"/>
              <a:t>вредные привычки (злоупотребление алкоголем, курение), </a:t>
            </a:r>
          </a:p>
          <a:p>
            <a:r>
              <a:rPr lang="ru-RU" sz="2800" dirty="0" smtClean="0"/>
              <a:t>малоподвижный </a:t>
            </a:r>
            <a:r>
              <a:rPr lang="ru-RU" sz="2800" dirty="0"/>
              <a:t>образ жизни </a:t>
            </a:r>
            <a:endParaRPr lang="ru-RU" sz="2800" dirty="0" smtClean="0"/>
          </a:p>
          <a:p>
            <a:r>
              <a:rPr lang="ru-RU" sz="2800" dirty="0" smtClean="0"/>
              <a:t>неправильное </a:t>
            </a:r>
            <a:r>
              <a:rPr lang="ru-RU" sz="2800" dirty="0"/>
              <a:t>питание (употребление жирной, жареной, копченой пищи, большого количества красного мяса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56674"/>
            <a:ext cx="998415" cy="7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3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2">
      <a:dk1>
        <a:srgbClr val="FFD495"/>
      </a:dk1>
      <a:lt1>
        <a:srgbClr val="FFFFFF"/>
      </a:lt1>
      <a:dk2>
        <a:srgbClr val="FEE9CA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C74C43A-538D-470B-9DF9-33BA3CAEBD63}" vid="{C666C8A0-79E5-44C2-9987-C74CA21FCBE8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dorovoe-serd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Custom 57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BB4605"/>
      </a:accent1>
      <a:accent2>
        <a:srgbClr val="FB6637"/>
      </a:accent2>
      <a:accent3>
        <a:srgbClr val="FC8964"/>
      </a:accent3>
      <a:accent4>
        <a:srgbClr val="FEAB30"/>
      </a:accent4>
      <a:accent5>
        <a:srgbClr val="A52F1F"/>
      </a:accent5>
      <a:accent6>
        <a:srgbClr val="91291B"/>
      </a:accent6>
      <a:hlink>
        <a:srgbClr val="61769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eg-s-semyey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72AF08"/>
      </a:lt2>
      <a:accent1>
        <a:srgbClr val="84C612"/>
      </a:accent1>
      <a:accent2>
        <a:srgbClr val="9ADE18"/>
      </a:accent2>
      <a:accent3>
        <a:srgbClr val="FFFFFF"/>
      </a:accent3>
      <a:accent4>
        <a:srgbClr val="505050"/>
      </a:accent4>
      <a:accent5>
        <a:srgbClr val="C2DFAA"/>
      </a:accent5>
      <a:accent6>
        <a:srgbClr val="8BC915"/>
      </a:accent6>
      <a:hlink>
        <a:srgbClr val="CAE140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1160</TotalTime>
  <Words>715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Microsoft Sans Serif</vt:lpstr>
      <vt:lpstr>Wingdings 3</vt:lpstr>
      <vt:lpstr>Тема1</vt:lpstr>
      <vt:lpstr>Специальное оформление</vt:lpstr>
      <vt:lpstr>zdorovoe-serdce</vt:lpstr>
      <vt:lpstr>Modèle par défaut</vt:lpstr>
      <vt:lpstr>15_Office Theme</vt:lpstr>
      <vt:lpstr>beg-s-semyey</vt:lpstr>
      <vt:lpstr>powerpoint-template-24</vt:lpstr>
      <vt:lpstr>Колоректальный рак – беда современного общества.</vt:lpstr>
      <vt:lpstr>Колоректальный рак </vt:lpstr>
      <vt:lpstr>СТАТИСТИКА</vt:lpstr>
      <vt:lpstr>Презентация PowerPoint</vt:lpstr>
      <vt:lpstr>Тверская область , данные за 2021г.</vt:lpstr>
      <vt:lpstr>Причины позднего выявления колоректального рака </vt:lpstr>
      <vt:lpstr>Что должно насторожить?!</vt:lpstr>
      <vt:lpstr>Что делать, чтоб не опоздать?</vt:lpstr>
      <vt:lpstr>Факторы риска</vt:lpstr>
      <vt:lpstr>Профилактика</vt:lpstr>
      <vt:lpstr>Здоровые советы: как питаться правильно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2022-11-09T15:07:32Z</dcterms:created>
  <dcterms:modified xsi:type="dcterms:W3CDTF">2022-11-13T19:21:06Z</dcterms:modified>
</cp:coreProperties>
</file>